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webextensions/webextension1.xml" ContentType="application/vnd.ms-office.webextension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94" r:id="rId1"/>
  </p:sldMasterIdLst>
  <p:sldIdLst>
    <p:sldId id="256" r:id="rId2"/>
    <p:sldId id="257" r:id="rId3"/>
    <p:sldId id="260" r:id="rId4"/>
    <p:sldId id="258" r:id="rId5"/>
    <p:sldId id="262" r:id="rId6"/>
    <p:sldId id="259" r:id="rId7"/>
    <p:sldId id="264" r:id="rId8"/>
    <p:sldId id="261" r:id="rId9"/>
    <p:sldId id="263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057"/>
    <p:restoredTop sz="96327"/>
  </p:normalViewPr>
  <p:slideViewPr>
    <p:cSldViewPr snapToGrid="0">
      <p:cViewPr varScale="1">
        <p:scale>
          <a:sx n="157" d="100"/>
          <a:sy n="157" d="100"/>
        </p:scale>
        <p:origin x="1137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12/16/2022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9300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12/16/2022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0646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12/16/2022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3641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12/16/2022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167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12/16/2022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78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12/16/2022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8651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12/16/2022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1112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12/16/2022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8069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12/16/2022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3504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12/16/2022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7196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12/16/2022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307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A1E45834-53BD-4C8F-B791-CD5378F4150E}" type="datetimeFigureOut">
              <a:rPr lang="en-US" smtClean="0"/>
              <a:t>12/16/2022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9081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5" r:id="rId1"/>
    <p:sldLayoutId id="2147483896" r:id="rId2"/>
    <p:sldLayoutId id="2147483897" r:id="rId3"/>
    <p:sldLayoutId id="2147483898" r:id="rId4"/>
    <p:sldLayoutId id="2147483899" r:id="rId5"/>
    <p:sldLayoutId id="2147483900" r:id="rId6"/>
    <p:sldLayoutId id="2147483901" r:id="rId7"/>
    <p:sldLayoutId id="2147483902" r:id="rId8"/>
    <p:sldLayoutId id="2147483903" r:id="rId9"/>
    <p:sldLayoutId id="2147483904" r:id="rId10"/>
    <p:sldLayoutId id="214748390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microsoft.com/office/2011/relationships/webextension" Target="../webextensions/webextension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CD34C-D4D1-CD58-9A00-326B167EA8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44516" y="1076635"/>
            <a:ext cx="3930256" cy="3495365"/>
          </a:xfrm>
        </p:spPr>
        <p:txBody>
          <a:bodyPr anchor="t">
            <a:normAutofit/>
          </a:bodyPr>
          <a:lstStyle/>
          <a:p>
            <a:r>
              <a:rPr lang="en-US" sz="4000" dirty="0"/>
              <a:t>Does high School education quality correlate to better high school lacrosse teams?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62043A8-3AA6-8574-6400-3F0A151142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44516" y="4329239"/>
            <a:ext cx="3638358" cy="913522"/>
          </a:xfrm>
        </p:spPr>
        <p:txBody>
          <a:bodyPr anchor="b">
            <a:normAutofit/>
          </a:bodyPr>
          <a:lstStyle/>
          <a:p>
            <a:r>
              <a:rPr lang="en-US" sz="1600" dirty="0"/>
              <a:t>An exploration into the correlations between education and lacrosse at the high school level</a:t>
            </a:r>
          </a:p>
        </p:txBody>
      </p:sp>
      <p:pic>
        <p:nvPicPr>
          <p:cNvPr id="4" name="Picture 3" descr="Colored pencils inside a pencil holder which is on top of a wood table">
            <a:extLst>
              <a:ext uri="{FF2B5EF4-FFF2-40B4-BE49-F238E27FC236}">
                <a16:creationId xmlns:a16="http://schemas.microsoft.com/office/drawing/2014/main" id="{268832F7-13A5-D0E2-8091-DDA6481E58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105" r="-2" b="-2"/>
          <a:stretch/>
        </p:blipFill>
        <p:spPr>
          <a:xfrm>
            <a:off x="5524499" y="0"/>
            <a:ext cx="6667501" cy="68579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954FEAC-EBEA-73A9-B4FB-C768A827256A}"/>
              </a:ext>
            </a:extLst>
          </p:cNvPr>
          <p:cNvSpPr txBox="1"/>
          <p:nvPr/>
        </p:nvSpPr>
        <p:spPr>
          <a:xfrm>
            <a:off x="775950" y="6119336"/>
            <a:ext cx="417549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Timothy Yost</a:t>
            </a:r>
          </a:p>
          <a:p>
            <a:r>
              <a:rPr lang="en-US" sz="1400" i="1" dirty="0"/>
              <a:t>Data Analytics 7: Nashville Software School</a:t>
            </a:r>
          </a:p>
          <a:p>
            <a:r>
              <a:rPr lang="en-US" sz="1400" i="1" dirty="0"/>
              <a:t>Date</a:t>
            </a:r>
          </a:p>
        </p:txBody>
      </p:sp>
      <p:pic>
        <p:nvPicPr>
          <p:cNvPr id="13" name="Picture 12" descr="A group of football players posing for a photo&#10;&#10;Description automatically generated">
            <a:extLst>
              <a:ext uri="{FF2B5EF4-FFF2-40B4-BE49-F238E27FC236}">
                <a16:creationId xmlns:a16="http://schemas.microsoft.com/office/drawing/2014/main" id="{FC436DAF-155D-B150-41CC-17D0FF4D91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2914" y="353418"/>
            <a:ext cx="4124570" cy="2588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5778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88C5D-65BB-9AD4-1FF7-F53ACDC1D9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1808" y="952680"/>
            <a:ext cx="4708384" cy="1321651"/>
          </a:xfrm>
        </p:spPr>
        <p:txBody>
          <a:bodyPr>
            <a:noAutofit/>
          </a:bodyPr>
          <a:lstStyle/>
          <a:p>
            <a:pPr algn="ctr"/>
            <a:r>
              <a:rPr lang="en-US" sz="5400" dirty="0">
                <a:solidFill>
                  <a:schemeClr val="tx1"/>
                </a:solidFill>
              </a:rPr>
              <a:t>Why This Topic?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92EE70-8E33-0D99-8CDA-AB3DA63051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74318" y="2516623"/>
            <a:ext cx="6079479" cy="2571482"/>
          </a:xfrm>
        </p:spPr>
        <p:txBody>
          <a:bodyPr anchor="t">
            <a:normAutofit/>
          </a:bodyPr>
          <a:lstStyle/>
          <a:p>
            <a:pPr marL="457200" indent="-457200">
              <a:buAutoNum type="arabicPeriod"/>
            </a:pPr>
            <a:r>
              <a:rPr lang="en-US" dirty="0"/>
              <a:t>Does the highs schools rank within the state correlate to the success of their lacrosse team? </a:t>
            </a:r>
          </a:p>
          <a:p>
            <a:pPr marL="457200" indent="-457200">
              <a:buAutoNum type="arabicPeriod"/>
            </a:pPr>
            <a:r>
              <a:rPr lang="en-US" dirty="0"/>
              <a:t>How many of the top-ranking schools in education are in the top 10 of best lacrosse team? </a:t>
            </a:r>
          </a:p>
          <a:p>
            <a:pPr marL="457200" indent="-457200">
              <a:buAutoNum type="arabicPeriod"/>
            </a:pPr>
            <a:r>
              <a:rPr lang="en-US" dirty="0"/>
              <a:t>Public vs Private in education in each state and their ranks.</a:t>
            </a:r>
          </a:p>
        </p:txBody>
      </p:sp>
    </p:spTree>
    <p:extLst>
      <p:ext uri="{BB962C8B-B14F-4D97-AF65-F5344CB8AC3E}">
        <p14:creationId xmlns:p14="http://schemas.microsoft.com/office/powerpoint/2010/main" val="25420141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04720E-0718-C9F1-5FAD-09C9C033E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967" y="148559"/>
            <a:ext cx="2849309" cy="2690110"/>
          </a:xfrm>
        </p:spPr>
        <p:txBody>
          <a:bodyPr>
            <a:normAutofit/>
          </a:bodyPr>
          <a:lstStyle/>
          <a:p>
            <a:r>
              <a:rPr lang="en-US" sz="4800" dirty="0"/>
              <a:t>What is Lacrosse?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173E4C-6925-C235-95CE-78461F244212}"/>
              </a:ext>
            </a:extLst>
          </p:cNvPr>
          <p:cNvSpPr txBox="1"/>
          <p:nvPr/>
        </p:nvSpPr>
        <p:spPr>
          <a:xfrm>
            <a:off x="3484162" y="456793"/>
            <a:ext cx="6636413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Lacrosse is the oldest organized sport in North America, with its invention in the 12</a:t>
            </a:r>
            <a:r>
              <a:rPr lang="en-US" baseline="30000" dirty="0"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century by the Indigenous people of North America.</a:t>
            </a:r>
          </a:p>
          <a:p>
            <a:pPr marL="342900" indent="-342900">
              <a:buAutoNum type="arabicPeriod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There are four forms of modern lacrosse: field lacrosse with both a male and female version, box lacrosse, and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intercrosse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 Here we will be focusing on boy’s High school field lacrosse.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Tx/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Lacrosse is an outdoor team sport played with a lacrosse stick and lacrosse ball.</a:t>
            </a:r>
          </a:p>
          <a:p>
            <a:pPr marL="342900" indent="-342900">
              <a:buAutoNum type="arabicPeriod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Field Lacrosse is played on a large field in a 10v10 format with the object being to put the ball in the opposing net. Men’s lacrosse is a contact sport with similar rules to ice hockey.</a:t>
            </a:r>
          </a:p>
          <a:p>
            <a:pPr marL="342900" indent="-342900">
              <a:buAutoNum type="arabicPeriod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first intercollegiate match was played on November 22, 1877 between New York University and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Manhatten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College. Today there are 71 Division 1 , 93 Division 2, and 236 Division 3 teams participating in the NCAA.</a:t>
            </a:r>
          </a:p>
          <a:p>
            <a:pPr marL="342900" indent="-342900">
              <a:buAutoNum type="arabicPeriod"/>
            </a:pPr>
            <a:endParaRPr lang="en-US" dirty="0"/>
          </a:p>
          <a:p>
            <a:endParaRPr lang="en-US" dirty="0"/>
          </a:p>
        </p:txBody>
      </p:sp>
      <p:pic>
        <p:nvPicPr>
          <p:cNvPr id="10" name="Picture 9" descr="A group of people playing lacrosse&#10;&#10;Description automatically generated with medium confidence">
            <a:extLst>
              <a:ext uri="{FF2B5EF4-FFF2-40B4-BE49-F238E27FC236}">
                <a16:creationId xmlns:a16="http://schemas.microsoft.com/office/drawing/2014/main" id="{4AC40CC2-46E6-452A-A60F-2DEBFCAD27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71948"/>
            <a:ext cx="3447988" cy="2276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8127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F2B184-B7DE-3690-52D9-E97D6A01FD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353" y="878444"/>
            <a:ext cx="2947482" cy="2296020"/>
          </a:xfrm>
        </p:spPr>
        <p:txBody>
          <a:bodyPr/>
          <a:lstStyle/>
          <a:p>
            <a:r>
              <a:rPr lang="en-US" dirty="0"/>
              <a:t>Which States play the most lacrosse?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80D4E0-6342-61A2-587B-8228707DACEB}"/>
              </a:ext>
            </a:extLst>
          </p:cNvPr>
          <p:cNvSpPr txBox="1"/>
          <p:nvPr/>
        </p:nvSpPr>
        <p:spPr>
          <a:xfrm>
            <a:off x="313860" y="3221872"/>
            <a:ext cx="29474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Top 10 states with the most boys high school teams.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7" name="Picture 6" descr="Chart, bar chart&#10;&#10;Description automatically generated">
            <a:extLst>
              <a:ext uri="{FF2B5EF4-FFF2-40B4-BE49-F238E27FC236}">
                <a16:creationId xmlns:a16="http://schemas.microsoft.com/office/drawing/2014/main" id="{5460D60B-D255-AB17-1285-94D5C9146B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8501" y="758606"/>
            <a:ext cx="9023499" cy="5371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9359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Rectangle 87">
            <a:extLst>
              <a:ext uri="{FF2B5EF4-FFF2-40B4-BE49-F238E27FC236}">
                <a16:creationId xmlns:a16="http://schemas.microsoft.com/office/drawing/2014/main" id="{B3875682-0790-427D-9A23-4B7265F0FA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5" name="Rectangle 89">
            <a:extLst>
              <a:ext uri="{FF2B5EF4-FFF2-40B4-BE49-F238E27FC236}">
                <a16:creationId xmlns:a16="http://schemas.microsoft.com/office/drawing/2014/main" id="{6EDE4AAE-4785-4EA7-95DB-45200F5B80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92" name="Rectangle 91">
            <a:extLst>
              <a:ext uri="{FF2B5EF4-FFF2-40B4-BE49-F238E27FC236}">
                <a16:creationId xmlns:a16="http://schemas.microsoft.com/office/drawing/2014/main" id="{EB8AA617-0537-4ED7-91B6-66511A6475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C2E8BF1F-CE61-45C5-92AC-552D23176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67639"/>
            <a:ext cx="11707367" cy="1852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4B7C791-2E87-E698-BA00-B631B6516CD1}"/>
              </a:ext>
            </a:extLst>
          </p:cNvPr>
          <p:cNvSpPr txBox="1"/>
          <p:nvPr/>
        </p:nvSpPr>
        <p:spPr>
          <a:xfrm>
            <a:off x="1100014" y="5666792"/>
            <a:ext cx="10180696" cy="5425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914400">
              <a:lnSpc>
                <a:spcPct val="90000"/>
              </a:lnSpc>
              <a:spcBef>
                <a:spcPts val="1200"/>
              </a:spcBef>
              <a:spcAft>
                <a:spcPts val="600"/>
              </a:spcAft>
              <a:buClr>
                <a:schemeClr val="accent1"/>
              </a:buClr>
            </a:pPr>
            <a:endParaRPr lang="en-US" sz="22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E9124EA-AD58-3278-70E3-D3866A6EE12F}"/>
              </a:ext>
            </a:extLst>
          </p:cNvPr>
          <p:cNvSpPr txBox="1"/>
          <p:nvPr/>
        </p:nvSpPr>
        <p:spPr>
          <a:xfrm>
            <a:off x="13205361" y="235131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3A7A4608-ECA4-7C09-7DE7-89451F51B370}"/>
              </a:ext>
            </a:extLst>
          </p:cNvPr>
          <p:cNvSpPr txBox="1"/>
          <p:nvPr/>
        </p:nvSpPr>
        <p:spPr>
          <a:xfrm>
            <a:off x="911216" y="616350"/>
            <a:ext cx="4653845" cy="326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Safety is calculated</a:t>
            </a: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Existence of Digital Learning Plan</a:t>
            </a: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State Statute on Out of School access to instructional materials</a:t>
            </a: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State Guidance on Accessible Technologies</a:t>
            </a: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Share of Threatened/Injured High school Students</a:t>
            </a: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Share of High School Students not attending School due to Safety concerns</a:t>
            </a: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Share of Children whose parents agree their children go to safe schools</a:t>
            </a: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Share of High School Students Participating in Violence</a:t>
            </a: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Share of Armed High School Students</a:t>
            </a: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Number of School Shootings</a:t>
            </a: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School Safety Plan Requirements</a:t>
            </a: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Aft>
                <a:spcPts val="600"/>
              </a:spcAft>
            </a:pP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EE800DA0-AD8B-64C4-015F-9CE233BFC20B}"/>
              </a:ext>
            </a:extLst>
          </p:cNvPr>
          <p:cNvSpPr txBox="1"/>
          <p:nvPr/>
        </p:nvSpPr>
        <p:spPr>
          <a:xfrm>
            <a:off x="6860401" y="572311"/>
            <a:ext cx="4102925" cy="32162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Quality is calculated 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000" dirty="0" err="1">
                <a:latin typeface="Arial" panose="020B0604020202020204" pitchFamily="34" charset="0"/>
                <a:cs typeface="Arial" panose="020B0604020202020204" pitchFamily="34" charset="0"/>
              </a:rPr>
              <a:t>Presense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 of Public Schools in the “Top 700 Best U.S. School”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Blue Ribbon Schools Per Capita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High School Graduation Rate Among Low-Income Students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Projected High School Graduation Rate Increase between 2021-2022 and 2022-2033 School Year.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Dropout Rate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Math Test Scores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Reading Test Scores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Median SAT and ACT scores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Pupil-Teacher </a:t>
            </a:r>
            <a:r>
              <a:rPr lang="en-US" sz="1000" dirty="0" err="1">
                <a:latin typeface="Arial" panose="020B0604020202020204" pitchFamily="34" charset="0"/>
                <a:cs typeface="Arial" panose="020B0604020202020204" pitchFamily="34" charset="0"/>
              </a:rPr>
              <a:t>Rario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Aft>
                <a:spcPts val="600"/>
              </a:spcAft>
            </a:pP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50225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64C9EE1D-12BB-43F7-9A2A-893578DCA6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4" name="Rectangle 22">
            <a:extLst>
              <a:ext uri="{FF2B5EF4-FFF2-40B4-BE49-F238E27FC236}">
                <a16:creationId xmlns:a16="http://schemas.microsoft.com/office/drawing/2014/main" id="{43962A31-C54E-4762-B155-59777FED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35" name="Rectangle 24">
            <a:extLst>
              <a:ext uri="{FF2B5EF4-FFF2-40B4-BE49-F238E27FC236}">
                <a16:creationId xmlns:a16="http://schemas.microsoft.com/office/drawing/2014/main" id="{4B392D36-B685-45E0-B197-6EE5D74809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DCA8533-CC5E-4754-9A04-047EDE49E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67639"/>
            <a:ext cx="11707367" cy="1852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5" name="Picture 14" descr="A picture containing map&#10;&#10;Description automatically generated">
            <a:extLst>
              <a:ext uri="{FF2B5EF4-FFF2-40B4-BE49-F238E27FC236}">
                <a16:creationId xmlns:a16="http://schemas.microsoft.com/office/drawing/2014/main" id="{3E5F3A23-7916-EA7C-BB7E-CA0E3C655B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31" y="616644"/>
            <a:ext cx="6055768" cy="3705287"/>
          </a:xfrm>
          <a:prstGeom prst="rect">
            <a:avLst/>
          </a:prstGeom>
        </p:spPr>
      </p:pic>
      <p:pic>
        <p:nvPicPr>
          <p:cNvPr id="13" name="Content Placeholder 12" descr="Map&#10;&#10;Description automatically generated">
            <a:extLst>
              <a:ext uri="{FF2B5EF4-FFF2-40B4-BE49-F238E27FC236}">
                <a16:creationId xmlns:a16="http://schemas.microsoft.com/office/drawing/2014/main" id="{0D685A57-9B31-A496-C4B8-504F641424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129109" y="616644"/>
            <a:ext cx="6055768" cy="369417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E9124EA-AD58-3278-70E3-D3866A6EE12F}"/>
              </a:ext>
            </a:extLst>
          </p:cNvPr>
          <p:cNvSpPr txBox="1"/>
          <p:nvPr/>
        </p:nvSpPr>
        <p:spPr>
          <a:xfrm>
            <a:off x="13205361" y="235131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CAB1C4C-DA32-A4A3-3C64-D6DE4818C1DE}"/>
              </a:ext>
            </a:extLst>
          </p:cNvPr>
          <p:cNvSpPr txBox="1"/>
          <p:nvPr/>
        </p:nvSpPr>
        <p:spPr>
          <a:xfrm>
            <a:off x="599705" y="554770"/>
            <a:ext cx="3574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States Ranked by Safety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4B7C791-2E87-E698-BA00-B631B6516CD1}"/>
              </a:ext>
            </a:extLst>
          </p:cNvPr>
          <p:cNvSpPr txBox="1"/>
          <p:nvPr/>
        </p:nvSpPr>
        <p:spPr>
          <a:xfrm>
            <a:off x="7780902" y="554770"/>
            <a:ext cx="2850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States Ranked by Quality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FE70D0DA-CDED-E264-20E9-22E5CE1364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92592" y="3997030"/>
            <a:ext cx="1305956" cy="370609"/>
          </a:xfrm>
          <a:prstGeom prst="rect">
            <a:avLst/>
          </a:prstGeom>
        </p:spPr>
      </p:pic>
      <p:pic>
        <p:nvPicPr>
          <p:cNvPr id="36" name="Picture 35" descr="A picture containing diagram&#10;&#10;Description automatically generated">
            <a:extLst>
              <a:ext uri="{FF2B5EF4-FFF2-40B4-BE49-F238E27FC236}">
                <a16:creationId xmlns:a16="http://schemas.microsoft.com/office/drawing/2014/main" id="{80AE0A26-EE73-4A4F-1D34-6F138473E6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3214" y="3493497"/>
            <a:ext cx="970341" cy="714251"/>
          </a:xfrm>
          <a:prstGeom prst="rect">
            <a:avLst/>
          </a:prstGeom>
        </p:spPr>
      </p:pic>
      <p:pic>
        <p:nvPicPr>
          <p:cNvPr id="38" name="Picture 37" descr="Map&#10;&#10;Description automatically generated">
            <a:extLst>
              <a:ext uri="{FF2B5EF4-FFF2-40B4-BE49-F238E27FC236}">
                <a16:creationId xmlns:a16="http://schemas.microsoft.com/office/drawing/2014/main" id="{4586982B-E9EE-A2EE-E6E4-713FB46BA1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611" y="3356884"/>
            <a:ext cx="1085316" cy="888902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EA7E234E-9C64-C777-681C-A18700C9285F}"/>
              </a:ext>
            </a:extLst>
          </p:cNvPr>
          <p:cNvSpPr txBox="1"/>
          <p:nvPr/>
        </p:nvSpPr>
        <p:spPr>
          <a:xfrm>
            <a:off x="656095" y="3681345"/>
            <a:ext cx="255198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" dirty="0">
                <a:latin typeface="Arial" panose="020B0604020202020204" pitchFamily="34" charset="0"/>
                <a:cs typeface="Arial" panose="020B0604020202020204" pitchFamily="34" charset="0"/>
              </a:rPr>
              <a:t>30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1C0BCA3-860D-F6DB-91AA-B54241DF228F}"/>
              </a:ext>
            </a:extLst>
          </p:cNvPr>
          <p:cNvSpPr txBox="1"/>
          <p:nvPr/>
        </p:nvSpPr>
        <p:spPr>
          <a:xfrm>
            <a:off x="1675028" y="3817362"/>
            <a:ext cx="331845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dirty="0">
                <a:latin typeface="Arial" panose="020B0604020202020204" pitchFamily="34" charset="0"/>
                <a:cs typeface="Arial" panose="020B0604020202020204" pitchFamily="34" charset="0"/>
              </a:rPr>
              <a:t>33</a:t>
            </a:r>
          </a:p>
        </p:txBody>
      </p:sp>
      <p:pic>
        <p:nvPicPr>
          <p:cNvPr id="47" name="Picture 46" descr="Chart&#10;&#10;Description automatically generated">
            <a:extLst>
              <a:ext uri="{FF2B5EF4-FFF2-40B4-BE49-F238E27FC236}">
                <a16:creationId xmlns:a16="http://schemas.microsoft.com/office/drawing/2014/main" id="{937C0E80-A34E-36C7-7176-D81147B129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42743" y="3356884"/>
            <a:ext cx="1396141" cy="961441"/>
          </a:xfrm>
          <a:prstGeom prst="rect">
            <a:avLst/>
          </a:prstGeom>
        </p:spPr>
      </p:pic>
      <p:pic>
        <p:nvPicPr>
          <p:cNvPr id="51" name="Picture 50" descr="A picture containing map&#10;&#10;Description automatically generated">
            <a:extLst>
              <a:ext uri="{FF2B5EF4-FFF2-40B4-BE49-F238E27FC236}">
                <a16:creationId xmlns:a16="http://schemas.microsoft.com/office/drawing/2014/main" id="{6F244978-316B-E158-9E50-3D7B396C461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71994" y="3530490"/>
            <a:ext cx="1013468" cy="677258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129AC64E-D60B-A9B7-460E-39AB33A7698C}"/>
              </a:ext>
            </a:extLst>
          </p:cNvPr>
          <p:cNvSpPr txBox="1"/>
          <p:nvPr/>
        </p:nvSpPr>
        <p:spPr>
          <a:xfrm>
            <a:off x="6607828" y="3681345"/>
            <a:ext cx="432576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dirty="0"/>
              <a:t>50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4D6A63D-E9DF-87A9-D96A-F063C880066B}"/>
              </a:ext>
            </a:extLst>
          </p:cNvPr>
          <p:cNvSpPr txBox="1"/>
          <p:nvPr/>
        </p:nvSpPr>
        <p:spPr>
          <a:xfrm>
            <a:off x="7848783" y="3857398"/>
            <a:ext cx="384416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dirty="0">
                <a:latin typeface="Arial" panose="020B0604020202020204" pitchFamily="34" charset="0"/>
                <a:cs typeface="Arial" panose="020B0604020202020204" pitchFamily="34" charset="0"/>
              </a:rPr>
              <a:t>41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B203FF9-094C-FE86-2F54-21A286CF5D2E}"/>
              </a:ext>
            </a:extLst>
          </p:cNvPr>
          <p:cNvSpPr txBox="1"/>
          <p:nvPr/>
        </p:nvSpPr>
        <p:spPr>
          <a:xfrm>
            <a:off x="1904747" y="4720856"/>
            <a:ext cx="28793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Change this overall </a:t>
            </a:r>
            <a:r>
              <a:rPr lang="en-US" dirty="0" err="1"/>
              <a:t>edu</a:t>
            </a:r>
            <a:r>
              <a:rPr lang="en-US" dirty="0"/>
              <a:t> rank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39809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BD263D67-F134-4652-2466-ED98D8A513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9260" y="656182"/>
            <a:ext cx="8962740" cy="5559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5433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4410439-C41A-8D0E-1857-FD4AECACF998}"/>
              </a:ext>
            </a:extLst>
          </p:cNvPr>
          <p:cNvSpPr txBox="1"/>
          <p:nvPr/>
        </p:nvSpPr>
        <p:spPr>
          <a:xfrm>
            <a:off x="5349834" y="153191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279AAE-00C6-EF81-9C88-61E3D6CA5631}"/>
              </a:ext>
            </a:extLst>
          </p:cNvPr>
          <p:cNvSpPr txBox="1"/>
          <p:nvPr/>
        </p:nvSpPr>
        <p:spPr>
          <a:xfrm>
            <a:off x="3333919" y="82538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FF7B45-169E-3D40-A0B0-8FC1DEF60325}"/>
              </a:ext>
            </a:extLst>
          </p:cNvPr>
          <p:cNvSpPr txBox="1"/>
          <p:nvPr/>
        </p:nvSpPr>
        <p:spPr>
          <a:xfrm>
            <a:off x="3091158" y="89012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4" name="Add-in 3" title="Microsoft Power BI">
                <a:extLst>
                  <a:ext uri="{FF2B5EF4-FFF2-40B4-BE49-F238E27FC236}">
                    <a16:creationId xmlns:a16="http://schemas.microsoft.com/office/drawing/2014/main" id="{FD9B9B3C-8623-68A3-4A27-DA36D712BB2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39727036"/>
                  </p:ext>
                </p:extLst>
              </p:nvPr>
            </p:nvGraphicFramePr>
            <p:xfrm>
              <a:off x="3302169" y="753393"/>
              <a:ext cx="8858440" cy="5352733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4" name="Add-in 3" title="Microsoft Power BI">
                <a:extLst>
                  <a:ext uri="{FF2B5EF4-FFF2-40B4-BE49-F238E27FC236}">
                    <a16:creationId xmlns:a16="http://schemas.microsoft.com/office/drawing/2014/main" id="{FD9B9B3C-8623-68A3-4A27-DA36D712BB2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302169" y="753393"/>
                <a:ext cx="8858440" cy="535273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965747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0AE582ED-9357-68DB-105E-2108D8561F26}"/>
              </a:ext>
            </a:extLst>
          </p:cNvPr>
          <p:cNvSpPr/>
          <p:nvPr/>
        </p:nvSpPr>
        <p:spPr>
          <a:xfrm>
            <a:off x="0" y="623408"/>
            <a:ext cx="3575577" cy="56953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4A7EF3-5822-594D-806D-C0D3F237ED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023" y="1123837"/>
            <a:ext cx="3118378" cy="4601183"/>
          </a:xfrm>
          <a:ln>
            <a:solidFill>
              <a:schemeClr val="bg1"/>
            </a:solidFill>
          </a:ln>
        </p:spPr>
        <p:txBody>
          <a:bodyPr/>
          <a:lstStyle/>
          <a:p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A5D4BC3-AF2F-D6B1-74B4-87C00D1592BF}"/>
              </a:ext>
            </a:extLst>
          </p:cNvPr>
          <p:cNvSpPr txBox="1"/>
          <p:nvPr/>
        </p:nvSpPr>
        <p:spPr>
          <a:xfrm>
            <a:off x="416236" y="398053"/>
            <a:ext cx="39066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Private	              Public </a:t>
            </a:r>
          </a:p>
        </p:txBody>
      </p:sp>
      <p:pic>
        <p:nvPicPr>
          <p:cNvPr id="25" name="Picture 24" descr="Table&#10;&#10;Description automatically generated">
            <a:extLst>
              <a:ext uri="{FF2B5EF4-FFF2-40B4-BE49-F238E27FC236}">
                <a16:creationId xmlns:a16="http://schemas.microsoft.com/office/drawing/2014/main" id="{5C5F24BF-086C-5641-5F71-535D60B0D1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5367" y="704057"/>
            <a:ext cx="1571625" cy="6005910"/>
          </a:xfrm>
          <a:prstGeom prst="rect">
            <a:avLst/>
          </a:prstGeom>
        </p:spPr>
      </p:pic>
      <p:pic>
        <p:nvPicPr>
          <p:cNvPr id="27" name="Picture 26" descr="Table&#10;&#10;Description automatically generated">
            <a:extLst>
              <a:ext uri="{FF2B5EF4-FFF2-40B4-BE49-F238E27FC236}">
                <a16:creationId xmlns:a16="http://schemas.microsoft.com/office/drawing/2014/main" id="{ABE83FE1-149B-B64B-B5FC-3073FE89E0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614" y="704058"/>
            <a:ext cx="1504950" cy="6006638"/>
          </a:xfrm>
          <a:prstGeom prst="rect">
            <a:avLst/>
          </a:prstGeom>
        </p:spPr>
      </p:pic>
      <p:pic>
        <p:nvPicPr>
          <p:cNvPr id="29" name="Picture 28" descr="Chart, pie chart&#10;&#10;Description automatically generated">
            <a:extLst>
              <a:ext uri="{FF2B5EF4-FFF2-40B4-BE49-F238E27FC236}">
                <a16:creationId xmlns:a16="http://schemas.microsoft.com/office/drawing/2014/main" id="{024CF6DE-F10D-CC0D-EFA7-C8B27FF7E8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0536" y="425302"/>
            <a:ext cx="2036597" cy="1989414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B778E972-1212-0FA3-3C0E-18D4FC1F85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023" y="539223"/>
            <a:ext cx="364591" cy="6170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520256"/>
      </p:ext>
    </p:extLst>
  </p:cSld>
  <p:clrMapOvr>
    <a:masterClrMapping/>
  </p:clrMapOvr>
</p:sld>
</file>

<file path=ppt/theme/theme1.xml><?xml version="1.0" encoding="utf-8"?>
<a:theme xmlns:a="http://schemas.openxmlformats.org/drawingml/2006/main" name="Frame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ppt/webextensions/_rels/webextension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3.png"/></Relationships>
</file>

<file path=ppt/webextensions/webextension1.xml><?xml version="1.0" encoding="utf-8"?>
<we:webextension xmlns:we="http://schemas.microsoft.com/office/webextensions/webextension/2010/11" id="{A2885887-5427-4BDF-B80A-78EBA21C22F4}">
  <we:reference id="wa200003233" version="2.0.0.3" store="en-US" storeType="OMEX"/>
  <we:alternateReferences>
    <we:reference id="WA200003233" version="2.0.0.3" store="WA200003233" storeType="OMEX"/>
  </we:alternateReferences>
  <we:properties>
    <we:property name="backgroundColor" value="&quot;rgb(255,255,255)&quot;"/>
    <we:property name="bookmark" value="&quot;H4sIAAAAAAAAA+1Y32/bNhD+Vwy+tAOEwpIix8lb6zVAtjbL4iJ7GPJwok4yG0rUSMqJG/h/35GS4sSta2dJsHVIgADir7vvvvt4OvmGZcLUEhYnUCI7ZO+UuixBXw5CFrDq/tw+QBJhOIr2hnsQxvtZxDntUrUVqjLs8IZZ0AXac2EakM4gTf7JDqIkjyA/SIejdDzOeRKOYnYRMJDyFAq3JwdpMGA1aqMqkOILtiZoyeoGlwHD61oqDc7R1IJF52xO22lMAMM3MeEAbsUcp8htO3uGtdK2HwfMtE8e6P01Z8w7nKjKgqjIsJsD4CnyMfAI+AjSESajoZvPhbTdlnTx/rrWFOVNT9aRX0wP4iQ8yONxlsbZfsgx4RFBsIva7fmk6hMatXacmfM+lChgR1qV3mCXEdOkfzWoF3TA+UJjOsjTfoGef+8fvmfJkfC+ssIu3ADsAObFQML1QApjae2TRzdcUm6mKIkbf3iiZFN6h2vuVaM5nmG+GngfS0rXqVaUTO/H+HTRXAciFygz5nz8pjPU7xbeyc9C97kI1+N8WxQaC+gzdX/xkeisqgex56Djw284aqoOzHC5dFApYewwWbq1lqRoGfwTWv+YocaO1SoTfUjHawGYJyTew4dU4uajtwpbur+L9ro9lOPNDGzAFbCZuppopFHm6CFCu+vxNptDxWl2HcjjlbAzyh2EsR6AI86IqpBd9VqVlVYBjHuEkxloJwuVfibJuypC59S370L09HfhKRlw2mqrLp37fKe8ToiTQunF7jp+sHwufAJEMZP0b50J42uWN05eM7DwEWq3sG7yTWvD7TKcDB9nLXtlDVqYnst+9KuoXHoD9gFz+5zX4awP5IOg10Krn3OQjZPOqxO8GvxCtR0Xr1bXtEQLLk73lp025euvAv0qhz+xC5e09s2zgv/x1tDNnSv3gDL08PQFjAOfYeYjPLZYtt5Ehs6UQPOj5ydgc7fYaZAaB7ba0+qXbOajvTiKkize3+PjEPMkD/nmFuOlfdjePjxDyXxpH17ah5f24X/XPtDCNz9Nt5XfDp3glKPHab3liKANpreqvoPVf1H+20rfglFDdUmi3S7v/xTqK0FC+7EgS2UM7gB6axkpG2nFGZ0Bne1YR57hk/zR+vI32M2uAqB+WBf+RaUaa2rgeApV+76sW4u+rfQtLlQZZn27u6Gp8z9LMe+EGBTdS3CXAx26vwEeH2eEXRMAAA==&quot;"/>
    <we:property name="creatorSessionId" value="&quot;9ab15b63-6dc5-48e9-9725-d5d5d369105d&quot;"/>
    <we:property name="creatorTenantId" value="&quot;101da587-1843-4f52-8b8a-17b069c66d33&quot;"/>
    <we:property name="creatorUserId" value="&quot;10032001CB3C42C2&quot;"/>
    <we:property name="datasetId" value="&quot;e2ac3b29-a628-41ad-9ed3-743f343b3604&quot;"/>
    <we:property name="embedUrl" value="&quot;/reportEmbed?reportId=e3677975-a558-4f7e-967a-5cfcddeb7aeb&amp;config=eyJjbHVzdGVyVXJsIjoiaHR0cHM6Ly9XQUJJLVVTLUVBU1QtQS1QUklNQVJZLXJlZGlyZWN0LmFuYWx5c2lzLndpbmRvd3MubmV0IiwiZW1iZWRGZWF0dXJlcyI6eyJtb2Rlcm5FbWJlZCI6dHJ1ZSwidXNhZ2VNZXRyaWNzVk5leHQiOnRydWV9fQ%3D%3D&amp;disableSensitivityBanner=true&quot;"/>
    <we:property name="initialStateBookmark" value="&quot;H4sIAAAAAAAAA+1XbU/bMBD+K5U/R1OTkNLyrXQgTYyXtYh9mNB0cZxgcOPMdgodyn/f2Ul4qda1rKC9qPlkn+275557fEnuScJ1IWB+AlNG9si+lDdTUDcdn3gkb2ynp0fHw/HR15Ph8QGaZWG4zDXZuycGVMbMBdclCOsBjV8uPQJCnEFmZykIzTxSMKVlDoJ/Z/VmXDKqZJVH2F0hpALrcmLAMOt2httxjrH9dyFGBGr4jE0YNbV1zAqpTDv3iK5HDtLzNevMBRzJ3ADP0bG1AdCY0T7QAGgP4h6Lel1rT7kwzZZ4fnBXKMznvuXh0C3GgzDyB2nYT+Iw2fUpi2iAEMy8sHvOZXGCs9qPdXPRphJ45FDJqXPYkK3L+FvJ1BwP2FhM6wbypF3A8ad28CtPloSD3HAztxMwHZhlHQF3HcG1wbVzh65bYW0mTCA37vBIinLqAi6El6WibMzSx4mLUWG5zpTEYro42pULbQ2IlDOREBvjVCVM7c9dkPdctbXwF/McZpliGbSVer64IToji07oOGj4cBsOy7wB060qCxULRvaiyq7VJAWV9zu0fr5iijWs5glvU/qwkIB+ReIdfIgFW370QWGVfS7r6/ZSjpczsASXR67k7UgxnCWWHiS0uR7DZAY5ResikM2VsDbKNYSxmIAlTvM8E033emwrtQIIdQhHV6CsLGR8jZK3XQTPyZ/fheD178JrMmC1VXddPHf9pL2OkJNMqvn6On6xfC7dbUx7O2EQREm4u0P7Pkuj1KfLW/S2/a5uv28guW373bbfbfv9H9vvIIjSANJB3O3F/X5KI78Xrmy/DTpOsUabab3mCKF1Jg+qfoLVfZH/aaWvwKggv0HRrpb3X4X6lqPQ/i3IQmrN1gC9so1MS2H4GM+AStbsI2/wS7OxvtwNttbHBMiU4Y+6HcjS6AIoO4O8fl8WtUfO3D6sIeSJ5cuN3TfUR443vqbrAkTpvjXsbz1xQZBB3rwE1znQoPsBCIDHyHgQAAA=&quot;"/>
    <we:property name="isFiltersActionButtonVisible" value="false"/>
    <we:property name="isFooterCollapsed" value="true"/>
    <we:property name="pageDisplayName" value="&quot;Top teams avg rank by state&quot;"/>
    <we:property name="pageName" value="&quot;ReportSection&quot;"/>
    <we:property name="pptInsertionSessionID" value="&quot;B8B1AC82-64A8-4575-9360-D1D22C9263E8&quot;"/>
    <we:property name="reportEmbeddedTime" value="&quot;2022-12-17T02:48:41.414Z&quot;"/>
    <we:property name="reportName" value="&quot;Power Bi charts&quot;"/>
    <we:property name="reportState" value="&quot;CONNECTED&quot;"/>
    <we:property name="reportUrl" value="&quot;/groups/me/reports/e3677975-a558-4f7e-967a-5cfcddeb7aeb/ReportSection&quot;"/>
  </we:properties>
  <we:bindings/>
  <we:snapshot xmlns:r="http://schemas.openxmlformats.org/officeDocument/2006/relationships" r:embed="rId1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{C6A73EE0-76A1-4546-9B1E-FAAC8D16097A}tf10001124</Template>
  <TotalTime>1788</TotalTime>
  <Words>421</Words>
  <Application>Microsoft Office PowerPoint</Application>
  <PresentationFormat>Widescreen</PresentationFormat>
  <Paragraphs>51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Corbel</vt:lpstr>
      <vt:lpstr>Wingdings 2</vt:lpstr>
      <vt:lpstr>Frame</vt:lpstr>
      <vt:lpstr>Does high School education quality correlate to better high school lacrosse teams? </vt:lpstr>
      <vt:lpstr>Why This Topic?</vt:lpstr>
      <vt:lpstr>What is Lacrosse?</vt:lpstr>
      <vt:lpstr>Which States play the most lacrosse?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Education and Lacrosse</dc:title>
  <dc:creator>tim yost</dc:creator>
  <cp:lastModifiedBy>Tim Yost</cp:lastModifiedBy>
  <cp:revision>34</cp:revision>
  <dcterms:created xsi:type="dcterms:W3CDTF">2022-12-14T01:11:33Z</dcterms:created>
  <dcterms:modified xsi:type="dcterms:W3CDTF">2022-12-17T05:51:16Z</dcterms:modified>
</cp:coreProperties>
</file>